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792440" y="2761560"/>
            <a:ext cx="5486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0332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79244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792440" y="612720"/>
            <a:ext cx="5486040" cy="411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792440" y="4536000"/>
            <a:ext cx="5486040" cy="456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179244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792440" y="612720"/>
            <a:ext cx="5486040" cy="411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0332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792440" y="2761560"/>
            <a:ext cx="548568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792440" y="2761560"/>
            <a:ext cx="5486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0332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179244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1792440" y="612720"/>
            <a:ext cx="5486040" cy="411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1792440" y="4536000"/>
            <a:ext cx="5486040" cy="456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179244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0332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1792440" y="2761560"/>
            <a:ext cx="548568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1792440" y="2761560"/>
            <a:ext cx="548604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0332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179244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792440" y="4536000"/>
            <a:ext cx="5486040" cy="4561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79244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411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03320" y="276156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03320" y="612720"/>
            <a:ext cx="267696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792440" y="2761560"/>
            <a:ext cx="5485680" cy="19623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l-PL" sz="4400">
                <a:solidFill>
                  <a:srgbClr val="000000"/>
                </a:solidFill>
                <a:latin typeface="Calibri"/>
              </a:rPr>
              <a:t>Kliknij, aby edytować format tekstu tytułuKliknij, aby edytować styl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l-PL" sz="1200">
                <a:solidFill>
                  <a:srgbClr val="8b8b8b"/>
                </a:solidFill>
                <a:latin typeface="Calibri"/>
              </a:rPr>
              <a:t>14-12-20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360E0AE-2277-4F62-B249-C5E7B18A9C95}" type="slidenum">
              <a:rPr lang="pl-PL" sz="1200">
                <a:solidFill>
                  <a:srgbClr val="8b8b8b"/>
                </a:solidFill>
                <a:latin typeface="Calibri"/>
              </a:rPr>
              <a:t>&lt;numer&gt;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pl-PL"/>
              <a:t>Kliknij, aby edytować format tekstu konspektu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l-PL"/>
              <a:t>Drugi poziom konspektu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l-PL"/>
              <a:t>Trzeci poziom konspektu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l-PL"/>
              <a:t>Czwarty poziom konspektu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l-PL"/>
              <a:t>Piąty poziom konspektu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l-PL"/>
              <a:t>Szósty poziom konspektu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l-PL"/>
              <a:t>Siódmy poziom konspektu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pl-PL" sz="4400">
                <a:solidFill>
                  <a:srgbClr val="000000"/>
                </a:solidFill>
                <a:latin typeface="Calibri"/>
              </a:rPr>
              <a:t>Kliknij, aby edytować format tekstu tytułuKliknij, aby edytować styl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Kliknij, aby edytować format tekstu konspektu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Drugi poziom konspektu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Trzeci poziom konspektu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Czwarty poziom konspektu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Piąty poziom konspektu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Szósty poziom konspektu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Siódmy poziom konspektuKliknij, aby edytować style wzorca tekstu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Drugi poziom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l-PL" sz="2400">
                <a:solidFill>
                  <a:srgbClr val="000000"/>
                </a:solidFill>
                <a:latin typeface="Calibri"/>
              </a:rPr>
              <a:t>Trzeci poziom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pl-PL" sz="2000">
                <a:solidFill>
                  <a:srgbClr val="000000"/>
                </a:solidFill>
                <a:latin typeface="Calibri"/>
              </a:rPr>
              <a:t>Czwarty poziom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pl-PL" sz="2000">
                <a:solidFill>
                  <a:srgbClr val="000000"/>
                </a:solidFill>
                <a:latin typeface="Calibri"/>
              </a:rPr>
              <a:t>Piąty poziom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l-PL" sz="1200">
                <a:solidFill>
                  <a:srgbClr val="8b8b8b"/>
                </a:solidFill>
                <a:latin typeface="Calibri"/>
              </a:rPr>
              <a:t>14-12-20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7330054-97ED-4F03-9742-73E93BA2FA1B}" type="slidenum">
              <a:rPr lang="pl-PL" sz="1200">
                <a:solidFill>
                  <a:srgbClr val="8b8b8b"/>
                </a:solidFill>
                <a:latin typeface="Calibri"/>
              </a:rPr>
              <a:t>&lt;numer&gt;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b="1" lang="pl-PL" sz="2000">
                <a:solidFill>
                  <a:srgbClr val="000000"/>
                </a:solidFill>
                <a:latin typeface="Calibri"/>
              </a:rPr>
              <a:t>Kliknij, aby edytować format tekstu tytułuKliknij, aby edytować styl</a:t>
            </a:r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Kliknij, aby edytować format tekstu konspektu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Drugi poziom konspektu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Trzeci poziom konspektu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Czwarty poziom konspektu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Piąty poziom konspektu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l-PL" sz="3200">
                <a:solidFill>
                  <a:srgbClr val="000000"/>
                </a:solidFill>
                <a:latin typeface="Calibri"/>
              </a:rPr>
              <a:t>Szósty poziom konspektu</a:t>
            </a:r>
            <a:endParaRPr/>
          </a:p>
          <a:p>
            <a:pPr>
              <a:lnSpc>
                <a:spcPct val="100000"/>
              </a:lnSpc>
            </a:pPr>
            <a:r>
              <a:rPr lang="pl-PL" sz="3200">
                <a:solidFill>
                  <a:srgbClr val="000000"/>
                </a:solidFill>
                <a:latin typeface="Calibri"/>
              </a:rPr>
              <a:t>Siódmy poziom konspektuKliknij ikonę, aby dodać obraz</a:t>
            </a:r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</p:spPr>
        <p:txBody>
          <a:bodyPr anchor="ctr"/>
          <a:p>
            <a:pPr>
              <a:buSzPct val="25000"/>
              <a:buFont typeface="StarSymbol"/>
              <a:buChar char=""/>
            </a:pPr>
            <a:r>
              <a:rPr lang="pl-PL" sz="1400">
                <a:solidFill>
                  <a:srgbClr val="8b8b8b"/>
                </a:solidFill>
                <a:latin typeface="Calibri"/>
              </a:rPr>
              <a:t>Kliknij, aby edytować format tekstu konspektu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l-PL" sz="1400">
                <a:solidFill>
                  <a:srgbClr val="8b8b8b"/>
                </a:solidFill>
                <a:latin typeface="Calibri"/>
              </a:rPr>
              <a:t>Drugi poziom konspektu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l-PL" sz="1400">
                <a:solidFill>
                  <a:srgbClr val="8b8b8b"/>
                </a:solidFill>
                <a:latin typeface="Calibri"/>
              </a:rPr>
              <a:t>Trzeci poziom konspektu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l-PL" sz="1400">
                <a:solidFill>
                  <a:srgbClr val="8b8b8b"/>
                </a:solidFill>
                <a:latin typeface="Calibri"/>
              </a:rPr>
              <a:t>Czwarty poziom konspektu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l-PL" sz="1400">
                <a:solidFill>
                  <a:srgbClr val="8b8b8b"/>
                </a:solidFill>
                <a:latin typeface="Calibri"/>
              </a:rPr>
              <a:t>Piąty poziom konspektu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l-PL" sz="1400">
                <a:solidFill>
                  <a:srgbClr val="8b8b8b"/>
                </a:solidFill>
                <a:latin typeface="Calibri"/>
              </a:rPr>
              <a:t>Szósty poziom konspektu</a:t>
            </a:r>
            <a:endParaRPr/>
          </a:p>
          <a:p>
            <a:pPr>
              <a:lnSpc>
                <a:spcPct val="100000"/>
              </a:lnSpc>
            </a:pPr>
            <a:r>
              <a:rPr lang="pl-PL" sz="1400">
                <a:solidFill>
                  <a:srgbClr val="8b8b8b"/>
                </a:solidFill>
                <a:latin typeface="Calibri"/>
              </a:rPr>
              <a:t>Siódmy poziom konspektuKliknij, aby edytować style wzorca tekstu</a:t>
            </a:r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l-PL" sz="1400">
                <a:solidFill>
                  <a:srgbClr val="8b8b8b"/>
                </a:solidFill>
                <a:latin typeface="Calibri"/>
              </a:rPr>
              <a:t>14-12-20</a:t>
            </a:r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79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70B78A1-AC34-4E21-93D8-806AEB5D0F12}" type="slidenum">
              <a:rPr lang="pl-PL" sz="1200">
                <a:solidFill>
                  <a:srgbClr val="8b8b8b"/>
                </a:solidFill>
                <a:latin typeface="Calibri"/>
              </a:rPr>
              <a:t>&lt;numer&gt;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www.weltbild.pl/prezenty-dla-dziecka" TargetMode="Externa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pl.wikipedia.org/wiki/Golgota" TargetMode="External"/><Relationship Id="rId2" Type="http://schemas.openxmlformats.org/officeDocument/2006/relationships/hyperlink" Target="http://pl.wikipedia.org/wiki/Legenda" TargetMode="External"/><Relationship Id="rId3" Type="http://schemas.openxmlformats.org/officeDocument/2006/relationships/hyperlink" Target="http://pl.wikipedia.org/wiki/Alzacja" TargetMode="External"/><Relationship Id="rId4" Type="http://schemas.openxmlformats.org/officeDocument/2006/relationships/hyperlink" Target="http://pl.wikipedia.org/wiki/Papier" TargetMode="External"/><Relationship Id="rId5" Type="http://schemas.openxmlformats.org/officeDocument/2006/relationships/hyperlink" Target="http://pl.wikipedia.org/wiki/Jab%C5%82ko" TargetMode="External"/><Relationship Id="rId6" Type="http://schemas.openxmlformats.org/officeDocument/2006/relationships/hyperlink" Target="http://pl.wikipedia.org/wiki/Marcin_Luter" TargetMode="External"/><Relationship Id="rId7" Type="http://schemas.openxmlformats.org/officeDocument/2006/relationships/hyperlink" Target="http://pl.wikipedia.org/wiki/Protestantyzm" TargetMode="External"/><Relationship Id="rId8" Type="http://schemas.openxmlformats.org/officeDocument/2006/relationships/hyperlink" Target="http://pl.wikipedia.org/wiki/Niemcy" TargetMode="External"/><Relationship Id="rId9" Type="http://schemas.openxmlformats.org/officeDocument/2006/relationships/image" Target="../media/image5.jpeg"/><Relationship Id="rId10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0" y="0"/>
            <a:ext cx="9143640" cy="2060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l-PL" sz="4400" u="sng">
                <a:solidFill>
                  <a:srgbClr val="7030a0"/>
                </a:solidFill>
                <a:latin typeface="Viner Hand ITC"/>
              </a:rPr>
              <a:t>Święta Bożego Narodzenia</a:t>
            </a:r>
            <a:endParaRPr/>
          </a:p>
        </p:txBody>
      </p:sp>
      <p:sp>
        <p:nvSpPr>
          <p:cNvPr id="113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14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15" name="Custom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16" name="CustomShape 5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17" name="CustomShape 6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18" name="CustomShape 7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pic>
        <p:nvPicPr>
          <p:cNvPr descr="" id="119" name="Picture 1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989000"/>
            <a:ext cx="9280800" cy="4868640"/>
          </a:xfrm>
          <a:prstGeom prst="rect">
            <a:avLst/>
          </a:prstGeom>
        </p:spPr>
      </p:pic>
    </p:spTree>
  </p:cSld>
  <p:transition spd="slow">
    <p:push dir="l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0" y="0"/>
            <a:ext cx="9143640" cy="14173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l-PL" sz="4400">
                <a:solidFill>
                  <a:srgbClr val="7030a0"/>
                </a:solidFill>
                <a:latin typeface="Viner Hand ITC"/>
              </a:rPr>
              <a:t>Jakie Zwyczaje Bożego Narodzenia</a:t>
            </a:r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0" y="980640"/>
            <a:ext cx="4283640" cy="5877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pl-PL" sz="3200">
                <a:solidFill>
                  <a:srgbClr val="00b0f0"/>
                </a:solidFill>
                <a:latin typeface="Calibri"/>
              </a:rPr>
              <a:t>Znane zwyczaje w         </a:t>
            </a:r>
            <a:r>
              <a:rPr b="1" lang="pl-PL" sz="3200">
                <a:solidFill>
                  <a:srgbClr val="00b0f0"/>
                </a:solidFill>
                <a:latin typeface="Calibri"/>
              </a:rPr>
              <a:t>	</a:t>
            </a:r>
            <a:r>
              <a:rPr b="1" lang="pl-PL" sz="3200">
                <a:solidFill>
                  <a:srgbClr val="00b0f0"/>
                </a:solidFill>
                <a:latin typeface="Calibri"/>
              </a:rPr>
              <a:t>Polsce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-Wolne miejsce przy stole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-Pierwsza Gwiazda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-Parzysta ilość osób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-Łamanie się opłatkiem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-Pasterka 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-Kolęda 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-Śpiewanie kolęd 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-Szopki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-Choinka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-Wieczerza wigilijna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-Adwent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2400">
                <a:solidFill>
                  <a:srgbClr val="7030a0"/>
                </a:solidFill>
                <a:latin typeface="Calibri"/>
              </a:rPr>
              <a:t>-Siano pod obrusem</a:t>
            </a:r>
            <a:endParaRPr/>
          </a:p>
        </p:txBody>
      </p:sp>
      <p:pic>
        <p:nvPicPr>
          <p:cNvPr descr="" id="122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3348000" y="2061000"/>
            <a:ext cx="5879520" cy="4311360"/>
          </a:xfrm>
          <a:prstGeom prst="rect">
            <a:avLst/>
          </a:prstGeom>
        </p:spPr>
      </p:pic>
    </p:spTree>
  </p:cSld>
  <p:transition spd="slow">
    <p:dissolve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l-PL" sz="4400">
                <a:solidFill>
                  <a:srgbClr val="7030a0"/>
                </a:solidFill>
                <a:latin typeface="Viner Hand ITC"/>
              </a:rPr>
              <a:t>Skąd się biorą prezenty pod choinką?</a:t>
            </a:r>
            <a:endParaRPr/>
          </a:p>
        </p:txBody>
      </p:sp>
      <p:sp>
        <p:nvSpPr>
          <p:cNvPr id="124" name="TextShape 2"/>
          <p:cNvSpPr txBox="1"/>
          <p:nvPr/>
        </p:nvSpPr>
        <p:spPr>
          <a:xfrm>
            <a:off x="0" y="1340640"/>
            <a:ext cx="4211640" cy="5517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3200">
                <a:solidFill>
                  <a:srgbClr val="9e509a"/>
                </a:solidFill>
                <a:latin typeface="Calibri"/>
              </a:rPr>
              <a:t>Święta Bożego Narodzenia są obchodzone bardzo uroczyście na całym świecie. Jednak różnią się od siebie w zależności od kraju i strony świata. Dotyczy też to świątecznych podarków.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3200">
                <a:solidFill>
                  <a:srgbClr val="9e509a"/>
                </a:solidFill>
                <a:latin typeface="Calibri"/>
              </a:rPr>
              <a:t>W </a:t>
            </a:r>
            <a:r>
              <a:rPr b="1" lang="pl-PL" sz="3200">
                <a:solidFill>
                  <a:srgbClr val="9e509a"/>
                </a:solidFill>
                <a:latin typeface="Calibri"/>
              </a:rPr>
              <a:t>Polsce</a:t>
            </a:r>
            <a:r>
              <a:rPr lang="pl-PL" sz="3200">
                <a:solidFill>
                  <a:srgbClr val="9e509a"/>
                </a:solidFill>
                <a:latin typeface="Calibri"/>
              </a:rPr>
              <a:t> - w zależności od regionu - w wigilijny wieczór </a:t>
            </a:r>
            <a:r>
              <a:rPr lang="pl-PL" sz="3200" u="sng">
                <a:solidFill>
                  <a:srgbClr val="9e509a"/>
                </a:solidFill>
                <a:latin typeface="Calibri"/>
                <a:hlinkClick r:id="rId1"/>
              </a:rPr>
              <a:t>prezenty</a:t>
            </a:r>
            <a:r>
              <a:rPr lang="pl-PL" sz="3200">
                <a:solidFill>
                  <a:srgbClr val="9e509a"/>
                </a:solidFill>
                <a:latin typeface="Calibri"/>
              </a:rPr>
              <a:t> może nam przynieść Gwiazdka, Aniołek, Dzieciątko, Święty Mikołaj, Gwiazdor, albo - popularny głównie na wschodzie kraju - Dziadek Mróz.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12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140000" y="1976040"/>
            <a:ext cx="5003640" cy="4881600"/>
          </a:xfrm>
          <a:prstGeom prst="rect">
            <a:avLst/>
          </a:prstGeom>
        </p:spPr>
      </p:pic>
    </p:spTree>
  </p:cSld>
  <p:transition spd="slow">
    <p:wedge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l-PL" sz="4400">
                <a:solidFill>
                  <a:srgbClr val="7030a0"/>
                </a:solidFill>
                <a:latin typeface="Viner Hand ITC"/>
              </a:rPr>
              <a:t>Dlaczego akurat 12 potraw?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0" y="1124640"/>
            <a:ext cx="3635640" cy="5733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3200">
                <a:solidFill>
                  <a:srgbClr val="9e509a"/>
                </a:solidFill>
                <a:latin typeface="Calibri"/>
              </a:rPr>
              <a:t>Przy wigilijnym stole jest 12 potraw ... i nie ma to niestety żadnego związku z tym, że rok ma 12 miesięcy, ani z tym, że było 12 apostołów (13 potraw to już w ogóle absurd). Liczba potraw ma związek z 12 pokoleniem- tyle czekało na przyjście Jezusa 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8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29" name="Custom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30" name="CustomShape 5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31" name="CustomShape 6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32" name="CustomShape 7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33" name="CustomShape 8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pic>
        <p:nvPicPr>
          <p:cNvPr descr="" id="134" name="Picture 20"/>
          <p:cNvPicPr/>
          <p:nvPr/>
        </p:nvPicPr>
        <p:blipFill>
          <a:blip r:embed="rId1"/>
          <a:stretch>
            <a:fillRect/>
          </a:stretch>
        </p:blipFill>
        <p:spPr>
          <a:xfrm>
            <a:off x="3450240" y="2133000"/>
            <a:ext cx="5693400" cy="4724640"/>
          </a:xfrm>
          <a:prstGeom prst="rect">
            <a:avLst/>
          </a:prstGeom>
        </p:spPr>
      </p:pic>
    </p:spTree>
  </p:cSld>
  <p:transition spd="slow">
    <p:wheel spokes="3"/>
  </p:transition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0" y="0"/>
            <a:ext cx="9143640" cy="14173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l-PL" sz="4400">
                <a:solidFill>
                  <a:srgbClr val="7030a0"/>
                </a:solidFill>
                <a:latin typeface="Viner Hand ITC"/>
              </a:rPr>
              <a:t>Czemu  akurat  choinka?</a:t>
            </a:r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0" y="1268640"/>
            <a:ext cx="3851640" cy="5589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2400">
                <a:solidFill>
                  <a:srgbClr val="7030a0"/>
                </a:solidFill>
                <a:latin typeface="Calibri"/>
              </a:rPr>
              <a:t>W wielu kulturach drzewo, zwłaszcza iglaste, jest uważane za symbol życia i odradzania się, trwania i płodności. Jako drzewko bożonarodzeniowe pojawiło się w XVI wieku, lecz prawdopodobnie już wcześniej występowało jako rajskie "drzewo poznania dobra i zła" w misteriach Jest to związek bardzo luźny i trudny do ustalenia, podobnie jak odwoływanie się do drzewa Krzyża z </a:t>
            </a:r>
            <a:r>
              <a:rPr lang="pl-PL" sz="2400" u="sng">
                <a:solidFill>
                  <a:srgbClr val="7030a0"/>
                </a:solidFill>
                <a:latin typeface="Calibri"/>
                <a:hlinkClick r:id="rId1"/>
              </a:rPr>
              <a:t>Golgoty</a:t>
            </a:r>
            <a:r>
              <a:rPr lang="pl-PL" sz="2400">
                <a:solidFill>
                  <a:srgbClr val="7030a0"/>
                </a:solidFill>
                <a:latin typeface="Calibri"/>
              </a:rPr>
              <a:t>, które, jak głosi </a:t>
            </a:r>
            <a:r>
              <a:rPr lang="pl-PL" sz="2400" u="sng">
                <a:solidFill>
                  <a:srgbClr val="7030a0"/>
                </a:solidFill>
                <a:latin typeface="Calibri"/>
                <a:hlinkClick r:id="rId2"/>
              </a:rPr>
              <a:t>legenda</a:t>
            </a:r>
            <a:r>
              <a:rPr lang="pl-PL" sz="2400">
                <a:solidFill>
                  <a:srgbClr val="7030a0"/>
                </a:solidFill>
                <a:latin typeface="Calibri"/>
              </a:rPr>
              <a:t>, zbito z rajskiego drzewa życia. Tradycja choinek narodziła się w </a:t>
            </a:r>
            <a:r>
              <a:rPr lang="pl-PL" sz="2400" u="sng">
                <a:solidFill>
                  <a:srgbClr val="7030a0"/>
                </a:solidFill>
                <a:latin typeface="Calibri"/>
                <a:hlinkClick r:id="rId3"/>
              </a:rPr>
              <a:t>Alzacji</a:t>
            </a:r>
            <a:r>
              <a:rPr lang="pl-PL" sz="2400">
                <a:solidFill>
                  <a:srgbClr val="7030a0"/>
                </a:solidFill>
                <a:latin typeface="Calibri"/>
              </a:rPr>
              <a:t>, gdzie wstawiano drzewka i ubierano je ozdobami z </a:t>
            </a:r>
            <a:r>
              <a:rPr lang="pl-PL" sz="2400" u="sng">
                <a:solidFill>
                  <a:srgbClr val="7030a0"/>
                </a:solidFill>
                <a:latin typeface="Calibri"/>
                <a:hlinkClick r:id="rId4"/>
              </a:rPr>
              <a:t>papieru</a:t>
            </a:r>
            <a:r>
              <a:rPr lang="pl-PL" sz="2400">
                <a:solidFill>
                  <a:srgbClr val="7030a0"/>
                </a:solidFill>
                <a:latin typeface="Calibri"/>
              </a:rPr>
              <a:t> i </a:t>
            </a:r>
            <a:r>
              <a:rPr lang="pl-PL" sz="2400" u="sng">
                <a:solidFill>
                  <a:srgbClr val="7030a0"/>
                </a:solidFill>
                <a:latin typeface="Calibri"/>
                <a:hlinkClick r:id="rId5"/>
              </a:rPr>
              <a:t>jabłkami</a:t>
            </a:r>
            <a:r>
              <a:rPr lang="pl-PL" sz="2400">
                <a:solidFill>
                  <a:srgbClr val="7030a0"/>
                </a:solidFill>
                <a:latin typeface="Calibri"/>
              </a:rPr>
              <a:t> (nawiązanie do rajskiego drzewa). Wielkim zwolennikiem tego zwyczaju był </a:t>
            </a:r>
            <a:r>
              <a:rPr lang="pl-PL" sz="2400" u="sng">
                <a:solidFill>
                  <a:srgbClr val="7030a0"/>
                </a:solidFill>
                <a:latin typeface="Calibri"/>
                <a:hlinkClick r:id="rId6"/>
              </a:rPr>
              <a:t>Marcin Luter</a:t>
            </a:r>
            <a:r>
              <a:rPr lang="pl-PL" sz="2400">
                <a:solidFill>
                  <a:srgbClr val="7030a0"/>
                </a:solidFill>
                <a:latin typeface="Calibri"/>
              </a:rPr>
              <a:t>, który zalecał spędzanie świąt w domowym zaciszu. Choinki więc szybko stały się popularne w </a:t>
            </a:r>
            <a:r>
              <a:rPr lang="pl-PL" sz="2400" u="sng">
                <a:solidFill>
                  <a:srgbClr val="7030a0"/>
                </a:solidFill>
                <a:latin typeface="Calibri"/>
                <a:hlinkClick r:id="rId7"/>
              </a:rPr>
              <a:t>protestanckich</a:t>
            </a:r>
            <a:r>
              <a:rPr lang="pl-PL" sz="2400">
                <a:solidFill>
                  <a:srgbClr val="7030a0"/>
                </a:solidFill>
                <a:latin typeface="Calibri"/>
              </a:rPr>
              <a:t> </a:t>
            </a:r>
            <a:r>
              <a:rPr lang="pl-PL" sz="2400" u="sng">
                <a:solidFill>
                  <a:srgbClr val="7030a0"/>
                </a:solidFill>
                <a:latin typeface="Calibri"/>
                <a:hlinkClick r:id="rId8"/>
              </a:rPr>
              <a:t>Niemczech</a:t>
            </a:r>
            <a:r>
              <a:rPr lang="pl-PL" sz="2400">
                <a:solidFill>
                  <a:srgbClr val="7030a0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137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38" name="Custom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39" name="CustomShape 5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140" name="CustomShape 6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pic>
        <p:nvPicPr>
          <p:cNvPr descr="" id="141" name="Obraz 7"/>
          <p:cNvPicPr/>
          <p:nvPr/>
        </p:nvPicPr>
        <p:blipFill>
          <a:blip r:embed="rId9"/>
          <a:stretch>
            <a:fillRect/>
          </a:stretch>
        </p:blipFill>
        <p:spPr>
          <a:xfrm>
            <a:off x="3780000" y="2146320"/>
            <a:ext cx="5363640" cy="5026680"/>
          </a:xfrm>
          <a:prstGeom prst="rect">
            <a:avLst/>
          </a:prstGeom>
        </p:spPr>
      </p:pic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l-PL" sz="4400">
                <a:solidFill>
                  <a:srgbClr val="7030a0"/>
                </a:solidFill>
                <a:latin typeface="Viner Hand ITC"/>
              </a:rPr>
              <a:t>CO  to  pasterka ?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0" y="1484640"/>
            <a:ext cx="3995640" cy="53730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pl-PL" sz="3200">
                <a:solidFill>
                  <a:srgbClr val="7030a0"/>
                </a:solidFill>
                <a:latin typeface="Calibri"/>
              </a:rPr>
              <a:t>Co roku w nocy z 24 na 25 grudnia katolicy udają się na Pasterkę – pierwszą Mszę Bożego Narodzenia. Eucharystia jest odprawiana o północy i otwiera oktawę liturgicznych obchodów związanych z tajemnicą Wcielenia. Pasterka to centralny punkt obchodów związanych z narodzinami Jezusa Chrystusa.</a:t>
            </a:r>
            <a:endParaRPr/>
          </a:p>
        </p:txBody>
      </p:sp>
      <p:pic>
        <p:nvPicPr>
          <p:cNvPr descr="" id="14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792240" y="1700640"/>
            <a:ext cx="5351400" cy="4745520"/>
          </a:xfrm>
          <a:prstGeom prst="rect">
            <a:avLst/>
          </a:prstGeom>
        </p:spPr>
      </p:pic>
    </p:spTree>
  </p:cSld>
  <p:transition spd="slow">
    <p:push dir="r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0" y="5085360"/>
            <a:ext cx="9143640" cy="17722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i="1" lang="pl-PL" sz="3200" u="sng">
                <a:solidFill>
                  <a:srgbClr val="93cddd"/>
                </a:solidFill>
                <a:latin typeface="Calibri"/>
              </a:rPr>
              <a:t>Przemek Grabowski</a:t>
            </a:r>
            <a:endParaRPr/>
          </a:p>
          <a:p>
            <a:pPr>
              <a:lnSpc>
                <a:spcPct val="100000"/>
              </a:lnSpc>
            </a:pPr>
            <a:r>
              <a:rPr b="1" i="1" lang="pl-PL" sz="3200" u="sng">
                <a:solidFill>
                  <a:srgbClr val="93cddd"/>
                </a:solidFill>
                <a:latin typeface="Calibri"/>
              </a:rPr>
              <a:t>Kamil Kuchejda</a:t>
            </a:r>
            <a:r>
              <a:rPr b="1" i="1" lang="pl-PL" sz="3200">
                <a:solidFill>
                  <a:srgbClr val="93cddd"/>
                </a:solidFill>
                <a:latin typeface="Calibri"/>
              </a:rPr>
              <a:t>                                     </a:t>
            </a:r>
            <a:r>
              <a:rPr b="1" i="1" lang="pl-PL" sz="3200" u="sng">
                <a:solidFill>
                  <a:srgbClr val="00b050"/>
                </a:solidFill>
                <a:latin typeface="Calibri"/>
              </a:rPr>
              <a:t>Klasa 6B</a:t>
            </a:r>
            <a:endParaRPr/>
          </a:p>
        </p:txBody>
      </p:sp>
    </p:spTree>
  </p:cSld>
  <p:transition spd="slow">
    <p:checke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